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1" r:id="rId1"/>
  </p:sldMasterIdLst>
  <p:notesMasterIdLst>
    <p:notesMasterId r:id="rId11"/>
  </p:notesMasterIdLst>
  <p:sldIdLst>
    <p:sldId id="256" r:id="rId2"/>
    <p:sldId id="257" r:id="rId3"/>
    <p:sldId id="264" r:id="rId4"/>
    <p:sldId id="261" r:id="rId5"/>
    <p:sldId id="262" r:id="rId6"/>
    <p:sldId id="260" r:id="rId7"/>
    <p:sldId id="259" r:id="rId8"/>
    <p:sldId id="263" r:id="rId9"/>
    <p:sldId id="25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CF39"/>
    <a:srgbClr val="652C90"/>
    <a:srgbClr val="034A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2"/>
    <p:restoredTop sz="94638"/>
  </p:normalViewPr>
  <p:slideViewPr>
    <p:cSldViewPr snapToGrid="0" snapToObjects="1">
      <p:cViewPr varScale="1">
        <p:scale>
          <a:sx n="103" d="100"/>
          <a:sy n="103" d="100"/>
        </p:scale>
        <p:origin x="132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B980B-A051-5042-A199-B77431CF73D3}" type="datetimeFigureOut">
              <a:rPr lang="en-US" smtClean="0"/>
              <a:t>6/11/18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3AEE19-6760-F547-8467-920A1521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94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AEE19-6760-F547-8467-920A152162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14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AEE19-6760-F547-8467-920A152162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053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563880"/>
            <a:ext cx="8240108" cy="5682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2" y="3936453"/>
            <a:ext cx="7989752" cy="1033133"/>
          </a:xfrm>
          <a:ln>
            <a:noFill/>
          </a:ln>
          <a:effectLst/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5175772"/>
            <a:ext cx="7989752" cy="590321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A1C89B4-C97E-477E-A46D-E99951DD305B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B45051-E032-1249-AC8B-C5EB1B15FB4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563880"/>
            <a:ext cx="8488680" cy="291550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21A59D1-DD54-41FB-B64B-BC76D6C9C798}"/>
              </a:ext>
            </a:extLst>
          </p:cNvPr>
          <p:cNvSpPr/>
          <p:nvPr userDrawn="1"/>
        </p:nvSpPr>
        <p:spPr>
          <a:xfrm>
            <a:off x="-2358" y="6272819"/>
            <a:ext cx="9141619" cy="64008"/>
          </a:xfrm>
          <a:prstGeom prst="rect">
            <a:avLst/>
          </a:prstGeom>
          <a:solidFill>
            <a:srgbClr val="24C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23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C62F7ED0-3FBA-415E-B3D6-7B156AB7E969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948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9D4A4C-D709-45DE-B28C-8CF62F16F5F9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398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81810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5967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91" y="1505583"/>
            <a:ext cx="8238707" cy="4353215"/>
          </a:xfrm>
        </p:spPr>
        <p:txBody>
          <a:bodyPr anchor="t"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E510904-FE82-B349-843E-834D82D5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2637659-8A58-4424-8F5E-A9D294BC4E89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8965D5-4E22-4D4C-B0D3-4AEC70083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5AB5AFF-5E76-4041-B3D5-669547C07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655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2362C45-CC3C-1C41-89EF-9E39AB823873}"/>
              </a:ext>
            </a:extLst>
          </p:cNvPr>
          <p:cNvSpPr txBox="1">
            <a:spLocks/>
          </p:cNvSpPr>
          <p:nvPr/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Last Edit: </a:t>
            </a:r>
            <a:fld id="{B61BEF0D-F0BB-DE4B-95CE-6DB70DBA9567}" type="datetimeFigureOut">
              <a:rPr lang="en-US" smtClean="0"/>
              <a:pPr/>
              <a:t>6/11/18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9E8FBED-B055-2A4A-8E32-9CB6B48C25B3}"/>
              </a:ext>
            </a:extLst>
          </p:cNvPr>
          <p:cNvSpPr txBox="1">
            <a:spLocks/>
          </p:cNvSpPr>
          <p:nvPr/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 cap="all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Copyright 2018, FLL TUTORIALS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A884034-3EBB-704E-AFCD-9611BBBEBA37}"/>
              </a:ext>
            </a:extLst>
          </p:cNvPr>
          <p:cNvSpPr txBox="1">
            <a:spLocks/>
          </p:cNvSpPr>
          <p:nvPr/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3A4A3C-6BE9-4A41-ADB0-7DAA1E8ED5B9}"/>
              </a:ext>
            </a:extLst>
          </p:cNvPr>
          <p:cNvSpPr/>
          <p:nvPr userDrawn="1"/>
        </p:nvSpPr>
        <p:spPr>
          <a:xfrm>
            <a:off x="2381" y="6270965"/>
            <a:ext cx="9141619" cy="64008"/>
          </a:xfrm>
          <a:prstGeom prst="rect">
            <a:avLst/>
          </a:prstGeom>
          <a:solidFill>
            <a:srgbClr val="24C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543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4738D785-F88D-45D2-866F-F76F99E25A62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971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4AD25B58-D8E8-4747-A634-7B179A9F68F9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707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EBA97399-988E-4FFE-B8C5-D8A1D8340133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319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36424FBE-1354-41D0-B753-EC145D70DB40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908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FF37DB5-53BE-47F7-96A2-2C1BF5C58F10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693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01CA95E4-0DAD-441F-BDD4-C93B53A5C3F1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356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AAE8D72-8133-BD4C-9ABB-B6CCBBAC2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66A845A-33B2-401D-BFAB-363CD7FD3B87}" type="datetime1">
              <a:rPr lang="en-US" smtClean="0"/>
              <a:t>6/11/18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B9BFBD-8489-AA40-9E3F-B3F63A8BD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04709EF-0344-434E-8D31-15D41ADEE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65FB28-EAB1-4422-B2F9-A6B77C4C7FF0}"/>
              </a:ext>
            </a:extLst>
          </p:cNvPr>
          <p:cNvSpPr/>
          <p:nvPr userDrawn="1"/>
        </p:nvSpPr>
        <p:spPr>
          <a:xfrm>
            <a:off x="-1" y="6273337"/>
            <a:ext cx="9144001" cy="65999"/>
          </a:xfrm>
          <a:prstGeom prst="rect">
            <a:avLst/>
          </a:prstGeom>
          <a:solidFill>
            <a:srgbClr val="24C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50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ltutorials.com/" TargetMode="External"/><Relationship Id="rId2" Type="http://schemas.openxmlformats.org/officeDocument/2006/relationships/hyperlink" Target="http://www.ev3lesson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Developing a Mission Strategy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Seshan Brothers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553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Learn how to come up with a strategy for the robot game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203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Understand the Missions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975" y="2273972"/>
            <a:ext cx="4107126" cy="271815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82510" y="5627873"/>
            <a:ext cx="438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 Credits: Michael </a:t>
            </a:r>
            <a:r>
              <a:rPr lang="en-US" dirty="0" err="1"/>
              <a:t>Graffin</a:t>
            </a:r>
            <a:r>
              <a:rPr lang="en-US" dirty="0"/>
              <a:t>, Iona Primary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3697" y="2323070"/>
            <a:ext cx="38800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Rule #1 is to read the Challenge Guide thoroughly </a:t>
            </a:r>
            <a:r>
              <a:rPr lang="mr-IN" dirty="0"/>
              <a:t>–</a:t>
            </a:r>
            <a:r>
              <a:rPr lang="en-US" dirty="0"/>
              <a:t> everyone should do this</a:t>
            </a:r>
          </a:p>
          <a:p>
            <a:endParaRPr lang="en-US" dirty="0"/>
          </a:p>
          <a:p>
            <a:r>
              <a:rPr lang="en-US" dirty="0"/>
              <a:t>Rule #2 is to read the Updates during the season</a:t>
            </a:r>
          </a:p>
          <a:p>
            <a:endParaRPr lang="en-US" dirty="0"/>
          </a:p>
          <a:p>
            <a:r>
              <a:rPr lang="en-US" dirty="0"/>
              <a:t>Tip: Many teams like to take notes on each mission (the rules, the points, etc.) and place them next to the missions on the mat.</a:t>
            </a:r>
          </a:p>
        </p:txBody>
      </p:sp>
    </p:spTree>
    <p:extLst>
      <p:ext uri="{BB962C8B-B14F-4D97-AF65-F5344CB8AC3E}">
        <p14:creationId xmlns:p14="http://schemas.microsoft.com/office/powerpoint/2010/main" val="1444555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Plan Your Robot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739" y="1845734"/>
            <a:ext cx="4330261" cy="4023360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Which missions are near base and could be done quickly?</a:t>
            </a:r>
          </a:p>
          <a:p>
            <a:r>
              <a:rPr lang="en-US" dirty="0"/>
              <a:t>Which missions might be grouped together because of their proximity?</a:t>
            </a:r>
          </a:p>
          <a:p>
            <a:r>
              <a:rPr lang="en-US" dirty="0"/>
              <a:t>Which missions might use the same attachment/tool to complete?</a:t>
            </a:r>
          </a:p>
          <a:p>
            <a:r>
              <a:rPr lang="en-US" dirty="0"/>
              <a:t>Are some missions harder than others?</a:t>
            </a:r>
          </a:p>
          <a:p>
            <a:r>
              <a:rPr lang="en-US" dirty="0"/>
              <a:t>Are some missions harder to get to?</a:t>
            </a:r>
          </a:p>
          <a:p>
            <a:r>
              <a:rPr lang="en-US" dirty="0"/>
              <a:t>What are the team’s goals for the year when it comes to the robot game?</a:t>
            </a:r>
          </a:p>
          <a:p>
            <a:r>
              <a:rPr lang="en-US" dirty="0"/>
              <a:t>How many points is the mission?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568" y="1941752"/>
            <a:ext cx="4208692" cy="204397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95568" y="4211416"/>
            <a:ext cx="41098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Use the answers to the questions to determine which missions to do and when.</a:t>
            </a:r>
          </a:p>
          <a:p>
            <a:endParaRPr lang="en-US" i="1" dirty="0">
              <a:solidFill>
                <a:srgbClr val="FF0000"/>
              </a:solidFill>
            </a:endParaRPr>
          </a:p>
          <a:p>
            <a:r>
              <a:rPr lang="en-US" i="1" dirty="0">
                <a:solidFill>
                  <a:srgbClr val="FF0000"/>
                </a:solidFill>
              </a:rPr>
              <a:t>A Planning Guide is available on the next page.</a:t>
            </a:r>
          </a:p>
        </p:txBody>
      </p:sp>
    </p:spTree>
    <p:extLst>
      <p:ext uri="{BB962C8B-B14F-4D97-AF65-F5344CB8AC3E}">
        <p14:creationId xmlns:p14="http://schemas.microsoft.com/office/powerpoint/2010/main" val="797795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Mission Planning Guide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490" y="2078129"/>
            <a:ext cx="4872503" cy="36126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58346" y="2078129"/>
            <a:ext cx="26093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a worksheet with all the missions</a:t>
            </a:r>
          </a:p>
          <a:p>
            <a:endParaRPr lang="en-US" dirty="0"/>
          </a:p>
          <a:p>
            <a:r>
              <a:rPr lang="en-US" dirty="0"/>
              <a:t>Use it to evaluate all your options for a given year’s robot game</a:t>
            </a:r>
          </a:p>
        </p:txBody>
      </p:sp>
    </p:spTree>
    <p:extLst>
      <p:ext uri="{BB962C8B-B14F-4D97-AF65-F5344CB8AC3E}">
        <p14:creationId xmlns:p14="http://schemas.microsoft.com/office/powerpoint/2010/main" val="1056628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Team Robot Game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739" y="1845734"/>
            <a:ext cx="4565039" cy="402336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Now, use an online tool such as our Interactive Strategy Planner to determine the path your robot will take</a:t>
            </a:r>
          </a:p>
          <a:p>
            <a:pPr lvl="1"/>
            <a:r>
              <a:rPr lang="en-US" dirty="0"/>
              <a:t>Each time you go out of base is called a “run”</a:t>
            </a:r>
          </a:p>
          <a:p>
            <a:pPr lvl="1"/>
            <a:r>
              <a:rPr lang="en-US" dirty="0"/>
              <a:t>Draw each run using a different color.</a:t>
            </a:r>
          </a:p>
          <a:p>
            <a:r>
              <a:rPr lang="en-US" dirty="0"/>
              <a:t>Or print out an image of the challenge mat and hand-draw</a:t>
            </a:r>
          </a:p>
          <a:p>
            <a:r>
              <a:rPr lang="en-US" dirty="0"/>
              <a:t>We recommend that each team member comes up with a strategy and then the team listens to all the ideas and combines them.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990" y="1948067"/>
            <a:ext cx="2735100" cy="17145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653" y="3958005"/>
            <a:ext cx="4069629" cy="222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067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Building &amp; Programming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909" y="2118023"/>
            <a:ext cx="4333079" cy="29821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395416" y="1960821"/>
            <a:ext cx="39047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Once you have a strategy, start to build your robot and write Pseudocode for each “run”.</a:t>
            </a:r>
          </a:p>
          <a:p>
            <a:endParaRPr lang="en-US" dirty="0"/>
          </a:p>
          <a:p>
            <a:r>
              <a:rPr lang="en-US" dirty="0"/>
              <a:t>Read the Pseudocode </a:t>
            </a:r>
            <a:r>
              <a:rPr lang="en-US"/>
              <a:t>lesson available on </a:t>
            </a:r>
            <a:r>
              <a:rPr lang="en-US" dirty="0"/>
              <a:t>EV3Lessons.com</a:t>
            </a:r>
          </a:p>
        </p:txBody>
      </p:sp>
    </p:spTree>
    <p:extLst>
      <p:ext uri="{BB962C8B-B14F-4D97-AF65-F5344CB8AC3E}">
        <p14:creationId xmlns:p14="http://schemas.microsoft.com/office/powerpoint/2010/main" val="1463348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Remember that a robot game strategy may change over time </a:t>
            </a:r>
          </a:p>
          <a:p>
            <a:pPr lvl="1"/>
            <a:r>
              <a:rPr lang="en-US" dirty="0"/>
              <a:t>You might get a new idea or find a way to combine missions</a:t>
            </a:r>
          </a:p>
          <a:p>
            <a:pPr lvl="1"/>
            <a:r>
              <a:rPr lang="en-US" dirty="0"/>
              <a:t>You might build a different attachment</a:t>
            </a:r>
          </a:p>
          <a:p>
            <a:r>
              <a:rPr lang="en-US" dirty="0"/>
              <a:t>As a rookie team, complete missions closer to base first</a:t>
            </a:r>
          </a:p>
          <a:p>
            <a:pPr lvl="1"/>
            <a:r>
              <a:rPr lang="en-US" dirty="0"/>
              <a:t>Usually, they are easier to get to and easier to activate</a:t>
            </a:r>
          </a:p>
          <a:p>
            <a:pPr lvl="1"/>
            <a:r>
              <a:rPr lang="en-US" dirty="0"/>
              <a:t>When you finish those and can do them reliably, start to add more missions</a:t>
            </a:r>
          </a:p>
          <a:p>
            <a:r>
              <a:rPr lang="en-US" dirty="0"/>
              <a:t>You don’t need to do </a:t>
            </a:r>
            <a:r>
              <a:rPr lang="en-US" i="1" dirty="0">
                <a:solidFill>
                  <a:srgbClr val="FF0000"/>
                </a:solidFill>
              </a:rPr>
              <a:t>all </a:t>
            </a:r>
            <a:r>
              <a:rPr lang="en-US" dirty="0"/>
              <a:t>the missions to “win”.  </a:t>
            </a:r>
          </a:p>
          <a:p>
            <a:pPr lvl="1"/>
            <a:r>
              <a:rPr lang="en-US" dirty="0"/>
              <a:t>Doing the missions you can well can often yield better results than completing all the mission unreliably.</a:t>
            </a:r>
          </a:p>
          <a:p>
            <a:pPr lvl="1"/>
            <a:r>
              <a:rPr lang="en-US" dirty="0"/>
              <a:t>Example: We have won the robot performance award and Champion’s without completing all the missions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490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This lesson was written by Sanjay and Arvind Seshan</a:t>
            </a:r>
          </a:p>
          <a:p>
            <a:r>
              <a:rPr lang="en-US" sz="2800" dirty="0"/>
              <a:t>More lessons available at </a:t>
            </a:r>
            <a:r>
              <a:rPr lang="en-US" sz="2800" dirty="0">
                <a:hlinkClick r:id="rId2"/>
              </a:rPr>
              <a:t>www.ev3lessons.com</a:t>
            </a:r>
            <a:r>
              <a:rPr lang="en-US" sz="2800" dirty="0"/>
              <a:t> and </a:t>
            </a:r>
            <a:r>
              <a:rPr lang="en-US" sz="2800" dirty="0">
                <a:hlinkClick r:id="rId3"/>
              </a:rPr>
              <a:t>www.flltutorials.com</a:t>
            </a:r>
            <a:endParaRPr lang="en-US" sz="28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 (Last Edit 9/05/2017)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9" t="11606" r="9183" b="11463"/>
          <a:stretch/>
        </p:blipFill>
        <p:spPr>
          <a:xfrm>
            <a:off x="847627" y="3458311"/>
            <a:ext cx="7451126" cy="180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0213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ineeringJournal" id="{97721FB4-21DC-6D4C-AC10-5E4545120761}" vid="{EB585347-F0B4-B74F-BF80-5185492EFC1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FLLTutorialsTemplate</Template>
  <TotalTime>199</TotalTime>
  <Words>568</Words>
  <Application>Microsoft Office PowerPoint</Application>
  <PresentationFormat>On-screen Show (4:3)</PresentationFormat>
  <Paragraphs>68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Gill Sans MT</vt:lpstr>
      <vt:lpstr>Mangal</vt:lpstr>
      <vt:lpstr>Wingdings 2</vt:lpstr>
      <vt:lpstr>Dividend</vt:lpstr>
      <vt:lpstr>Developing a Mission Strategy</vt:lpstr>
      <vt:lpstr>Objectives</vt:lpstr>
      <vt:lpstr>Step 1: Understand the Missions</vt:lpstr>
      <vt:lpstr>Step 2: Plan Your Robot Game</vt:lpstr>
      <vt:lpstr>Step 2: Mission Planning Guide</vt:lpstr>
      <vt:lpstr>Step 3: Team Robot Game Strategy</vt:lpstr>
      <vt:lpstr>Step 4: Building &amp; Programming</vt:lpstr>
      <vt:lpstr>Some Thoughts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Seshan</dc:creator>
  <cp:lastModifiedBy>Sanjay Seshan</cp:lastModifiedBy>
  <cp:revision>36</cp:revision>
  <cp:lastPrinted>2017-08-26T18:12:44Z</cp:lastPrinted>
  <dcterms:created xsi:type="dcterms:W3CDTF">2017-08-13T17:46:18Z</dcterms:created>
  <dcterms:modified xsi:type="dcterms:W3CDTF">2018-06-11T14:31:07Z</dcterms:modified>
</cp:coreProperties>
</file>

<file path=docProps/thumbnail.jpeg>
</file>